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9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9" r:id="rId16"/>
    <p:sldId id="289" r:id="rId17"/>
    <p:sldId id="300" r:id="rId18"/>
    <p:sldId id="297" r:id="rId19"/>
    <p:sldId id="290" r:id="rId20"/>
    <p:sldId id="291" r:id="rId21"/>
    <p:sldId id="292" r:id="rId22"/>
    <p:sldId id="293" r:id="rId23"/>
    <p:sldId id="301" r:id="rId24"/>
    <p:sldId id="302" r:id="rId25"/>
    <p:sldId id="303" r:id="rId26"/>
    <p:sldId id="305" r:id="rId27"/>
    <p:sldId id="304" r:id="rId28"/>
    <p:sldId id="306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2628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307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156" y="65050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90C40-94DF-E141-998D-2F5D21312F0D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5096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5050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630767-AF41-734C-885A-C966D1B7C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653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031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156" y="64011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90C40-94DF-E141-998D-2F5D21312F0D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119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011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630767-AF41-734C-885A-C966D1B7C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C40-94DF-E141-998D-2F5D21312F0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767-AF41-734C-885A-C966D1B7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3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5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3490C40-94DF-E141-998D-2F5D21312F0D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59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5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30767-AF41-734C-885A-C966D1B7C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funk@globaleducationgroup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" y="1759908"/>
            <a:ext cx="8833104" cy="147002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🌡️Temperature Check Part Deux🌡️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3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869C-6EEF-ACBA-4F64-690FF3F91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E9D3-C77B-0329-1B17-6AA12E98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Approximately how many of your activities end up as sole supported as a result of a COS (one grantor)?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AB0F0-E456-9A3D-8B9C-332456ED3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57156-48CA-9F33-D84B-D66426905FE0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12705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267D-F715-FF89-E852-F54423DC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EF55-CF36-1239-A7FB-BEAA5309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Approximately how many of your activities are planned as sole supported (one grantor)?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1D7F1-E5DD-36D7-B56B-05440DCA1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80D95D-AE88-E004-02C5-C21186DD9C91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113797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8C98-47FA-9126-442A-D202C73A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F5DD-4489-C3A3-AC69-0C504356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percentage of your programs have a variable start date?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493E4-575E-5FA0-888E-C1258C82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E40E2-218B-F167-666D-BE5828DC2D36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31918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5FBE-8531-FFB2-3693-F9BAEF64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3014-5571-936E-0F59-09AEFEA4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you communicate updates on multi-support or date variability? (Select all that apply)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F0E0FD-968B-181C-CD8A-A480A3310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72DB9-B1D8-6AEC-238F-2C15F6802EA8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20</a:t>
            </a:r>
          </a:p>
        </p:txBody>
      </p:sp>
    </p:spTree>
    <p:extLst>
      <p:ext uri="{BB962C8B-B14F-4D97-AF65-F5344CB8AC3E}">
        <p14:creationId xmlns:p14="http://schemas.microsoft.com/office/powerpoint/2010/main" val="310346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C91A1-D804-2A2D-E312-E7AFAF68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9069-0E72-6786-DCA8-C84C86A5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you ensure your activities are moving the education forward? (select all that apply)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92507-AF01-A086-AD9A-B7D100A2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61EBC-9BB3-2114-B8C2-A14338445A6D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38</a:t>
            </a:r>
          </a:p>
        </p:txBody>
      </p:sp>
    </p:spTree>
    <p:extLst>
      <p:ext uri="{BB962C8B-B14F-4D97-AF65-F5344CB8AC3E}">
        <p14:creationId xmlns:p14="http://schemas.microsoft.com/office/powerpoint/2010/main" val="28825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7253-1A34-0123-9109-A185455E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6624-28F9-EBC8-C9A5-CD65E5A4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Outcomes analysis at the end of each activity</a:t>
            </a:r>
          </a:p>
          <a:p>
            <a:r>
              <a:rPr lang="en-US" dirty="0"/>
              <a:t>Needs assessment every 2 years</a:t>
            </a:r>
          </a:p>
          <a:p>
            <a:r>
              <a:rPr lang="en-US" dirty="0"/>
              <a:t>We review and compare course participant evaluations.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6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027F-D0B6-C86F-E6E7-5AC25536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9132-BEAF-2A65-3090-2509FA74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majority of grant support dollars awarded to my organization supports (select all that apply):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D8AB6F-C985-7C05-EC77-9450DEDDA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5A279-E8C0-D6EF-1E6B-632AFC515599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38</a:t>
            </a:r>
          </a:p>
        </p:txBody>
      </p:sp>
    </p:spTree>
    <p:extLst>
      <p:ext uri="{BB962C8B-B14F-4D97-AF65-F5344CB8AC3E}">
        <p14:creationId xmlns:p14="http://schemas.microsoft.com/office/powerpoint/2010/main" val="214637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E443-DFE7-4371-E01C-99E8E762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47B0-FE93-DB24-323A-A2F6C9B3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CME activities</a:t>
            </a:r>
          </a:p>
          <a:p>
            <a:r>
              <a:rPr lang="en-US" dirty="0"/>
              <a:t>Online enduring programs</a:t>
            </a:r>
          </a:p>
          <a:p>
            <a:r>
              <a:rPr lang="en-US" dirty="0"/>
              <a:t>Interactive on-demand activities</a:t>
            </a:r>
          </a:p>
          <a:p>
            <a:r>
              <a:rPr lang="en-US" dirty="0"/>
              <a:t>Live courses with hands on labs</a:t>
            </a:r>
          </a:p>
          <a:p>
            <a:r>
              <a:rPr lang="en-US" dirty="0"/>
              <a:t>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5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6738-80CC-735A-8107-FD49D0175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Supporter Questions</a:t>
            </a:r>
          </a:p>
        </p:txBody>
      </p:sp>
    </p:spTree>
    <p:extLst>
      <p:ext uri="{BB962C8B-B14F-4D97-AF65-F5344CB8AC3E}">
        <p14:creationId xmlns:p14="http://schemas.microsoft.com/office/powerpoint/2010/main" val="177505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E6D1-AE27-1819-5C7A-67CB9064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1F3C-1465-CBA8-2AD0-7495AE94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Compared to 2024 the IME budget for my organization is: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DEA3F-FC28-E3DE-B791-F2066B3AB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98FAD-2737-098D-9A98-39A62C15DBD3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7</a:t>
            </a:r>
          </a:p>
        </p:txBody>
      </p:sp>
    </p:spTree>
    <p:extLst>
      <p:ext uri="{BB962C8B-B14F-4D97-AF65-F5344CB8AC3E}">
        <p14:creationId xmlns:p14="http://schemas.microsoft.com/office/powerpoint/2010/main" val="273551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a: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9FAEB-3E11-13D7-BFF3-0BFB6D7A8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417638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EA143-3C75-6FD8-DD58-C39069DDE563}"/>
              </a:ext>
            </a:extLst>
          </p:cNvPr>
          <p:cNvSpPr txBox="1"/>
          <p:nvPr/>
        </p:nvSpPr>
        <p:spPr>
          <a:xfrm>
            <a:off x="7534656" y="154890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29</a:t>
            </a:r>
          </a:p>
        </p:txBody>
      </p:sp>
    </p:spTree>
    <p:extLst>
      <p:ext uri="{BB962C8B-B14F-4D97-AF65-F5344CB8AC3E}">
        <p14:creationId xmlns:p14="http://schemas.microsoft.com/office/powerpoint/2010/main" val="33474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D2039-68D1-65A3-6D02-36C846B9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0C2F-0368-CBDA-5653-A0B98874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last 6 months, my IME budget has: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09AE77-B344-89FA-2C2A-0F3622534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3294B-146F-51E0-C371-35055F8305C9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7</a:t>
            </a:r>
          </a:p>
        </p:txBody>
      </p:sp>
    </p:spTree>
    <p:extLst>
      <p:ext uri="{BB962C8B-B14F-4D97-AF65-F5344CB8AC3E}">
        <p14:creationId xmlns:p14="http://schemas.microsoft.com/office/powerpoint/2010/main" val="378124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F86A3-AC1B-73BB-671D-2B10C014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3A96-E10A-9660-AA68-2443E7A5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you currently require a legal contract for all grants? (Select one)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900A9-E526-AABD-C512-5B10E82B9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6E8F1-81C9-F77C-209A-6AC9E0144A15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7</a:t>
            </a:r>
          </a:p>
        </p:txBody>
      </p:sp>
    </p:spTree>
    <p:extLst>
      <p:ext uri="{BB962C8B-B14F-4D97-AF65-F5344CB8AC3E}">
        <p14:creationId xmlns:p14="http://schemas.microsoft.com/office/powerpoint/2010/main" val="406509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6916-0AC2-292B-F08D-2C3AA001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D832-1A8A-6825-39D8-40CAEA7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Yes to the above question: For which types of grants do you typically require a contract?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72B90-F213-5C64-3714-09B1671CD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E8EA3-E780-DE08-6835-D2BC54F9DC99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11</a:t>
            </a:r>
          </a:p>
        </p:txBody>
      </p:sp>
    </p:spTree>
    <p:extLst>
      <p:ext uri="{BB962C8B-B14F-4D97-AF65-F5344CB8AC3E}">
        <p14:creationId xmlns:p14="http://schemas.microsoft.com/office/powerpoint/2010/main" val="355070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789A-D6E6-6C6D-D571-D928DC7F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4A9A-1A60-6798-8AD7-FE29F929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Writing and Sponsorships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7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57D3-36D0-7187-A094-4740A57D6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3088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2024 </a:t>
            </a:r>
            <a:r>
              <a:rPr lang="en-US" dirty="0">
                <a:sym typeface="Wingdings" panose="05000000000000000000" pitchFamily="2" charset="2"/>
              </a:rPr>
              <a:t> 2025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4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24DC-098C-E336-AD2B-4C7A1915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time of the year do you see the majority of grant approvals?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D7BCC7-F1D0-1CA5-D98F-2817830DC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FC34B-D44C-7CBF-0CBF-67C31B646270}"/>
              </a:ext>
            </a:extLst>
          </p:cNvPr>
          <p:cNvSpPr txBox="1"/>
          <p:nvPr/>
        </p:nvSpPr>
        <p:spPr>
          <a:xfrm>
            <a:off x="7671815" y="3235856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E423E-5678-D963-6C19-169669F75E4D}"/>
              </a:ext>
            </a:extLst>
          </p:cNvPr>
          <p:cNvSpPr txBox="1"/>
          <p:nvPr/>
        </p:nvSpPr>
        <p:spPr>
          <a:xfrm>
            <a:off x="7671814" y="3946040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19</a:t>
            </a:r>
          </a:p>
        </p:txBody>
      </p:sp>
    </p:spTree>
    <p:extLst>
      <p:ext uri="{BB962C8B-B14F-4D97-AF65-F5344CB8AC3E}">
        <p14:creationId xmlns:p14="http://schemas.microsoft.com/office/powerpoint/2010/main" val="72445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3957-BB7C-6E91-5B9A-56D8B5E4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of your activities are sole supported (one grantor)?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FC43CF-7064-A299-C9F8-ACDD16D71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1A5BE-756E-AAD9-B4C7-FDC5FB3ACAD8}"/>
              </a:ext>
            </a:extLst>
          </p:cNvPr>
          <p:cNvSpPr txBox="1"/>
          <p:nvPr/>
        </p:nvSpPr>
        <p:spPr>
          <a:xfrm>
            <a:off x="7671815" y="3235856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C3F42-0FF6-5E9F-0D97-5A86A16D667E}"/>
              </a:ext>
            </a:extLst>
          </p:cNvPr>
          <p:cNvSpPr txBox="1"/>
          <p:nvPr/>
        </p:nvSpPr>
        <p:spPr>
          <a:xfrm>
            <a:off x="7671814" y="3946040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19</a:t>
            </a:r>
          </a:p>
        </p:txBody>
      </p:sp>
    </p:spTree>
    <p:extLst>
      <p:ext uri="{BB962C8B-B14F-4D97-AF65-F5344CB8AC3E}">
        <p14:creationId xmlns:p14="http://schemas.microsoft.com/office/powerpoint/2010/main" val="331967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A0A7-7A73-AB3D-E467-33884BBC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many of your activities are multi-supported (two or more grantors)?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69CF10-37F3-B388-DE88-B0CEA5A25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79317-ABB5-1617-34B9-2FDE7DE8B302}"/>
              </a:ext>
            </a:extLst>
          </p:cNvPr>
          <p:cNvSpPr txBox="1"/>
          <p:nvPr/>
        </p:nvSpPr>
        <p:spPr>
          <a:xfrm>
            <a:off x="7671815" y="3235856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F1888-B828-705A-15C9-475CB4DA81F5}"/>
              </a:ext>
            </a:extLst>
          </p:cNvPr>
          <p:cNvSpPr txBox="1"/>
          <p:nvPr/>
        </p:nvSpPr>
        <p:spPr>
          <a:xfrm>
            <a:off x="7671814" y="3946040"/>
            <a:ext cx="490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 = 48</a:t>
            </a:r>
          </a:p>
        </p:txBody>
      </p:sp>
    </p:spTree>
    <p:extLst>
      <p:ext uri="{BB962C8B-B14F-4D97-AF65-F5344CB8AC3E}">
        <p14:creationId xmlns:p14="http://schemas.microsoft.com/office/powerpoint/2010/main" val="302045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F111-05F8-2DE2-0B44-E77B4165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majority of grant support awarded to my organization supports (select all that apply):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F447705-2DD8-A510-9CD9-88F0B3E66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7928"/>
            <a:ext cx="8229600" cy="41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ED7DC-93DA-D61A-D3D3-6DABDF67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43689-C7DD-108A-2F59-31673DDE7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Thank you!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3542C9-C1B6-BC88-9114-DE85AB8B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" y="2962656"/>
            <a:ext cx="8878824" cy="1223020"/>
          </a:xfrm>
        </p:spPr>
        <p:txBody>
          <a:bodyPr/>
          <a:lstStyle/>
          <a:p>
            <a:r>
              <a:rPr lang="en-US" dirty="0"/>
              <a:t>Questions? Comments?</a:t>
            </a:r>
          </a:p>
          <a:p>
            <a:r>
              <a:rPr lang="en-US" sz="2800" dirty="0"/>
              <a:t>Please contact: </a:t>
            </a:r>
            <a:r>
              <a:rPr lang="en-US" sz="2800" dirty="0">
                <a:hlinkClick r:id="rId2"/>
              </a:rPr>
              <a:t>afunk@globaleducationgroup.com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219C-15BC-C39F-76C6-8BDBB6DB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F4F4-5894-B88E-46B9-9A28E29A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Institution - Accredited</a:t>
            </a:r>
          </a:p>
          <a:p>
            <a:r>
              <a:rPr lang="en-US" dirty="0"/>
              <a:t>HPMS</a:t>
            </a:r>
          </a:p>
          <a:p>
            <a:r>
              <a:rPr lang="en-US" dirty="0"/>
              <a:t>Academic center accredited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68F7-6821-B927-2671-A31C9203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time of the year do you see the majority of grant approvals?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8D7750-BD28-22C8-5321-6C1CA1C0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E9ECFE-2798-CDAC-B5CB-976FF1FF063A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193662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39A1A-1262-5E67-AA36-C6E6546DA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582E-2D36-D4D0-CCEB-9ECCE8D0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Compared to Q3 2024 grant support awarded for my organization is: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F71C18-F918-719E-54A8-7070C27CE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064CE-4DFD-7B2F-8FD2-49F83224B0A5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118183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DB85-FA03-092B-A16B-09C29E49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DBF6-D10C-253B-309E-4E700728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Compared to Q3 2024 grant support declined for my organization is: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816ED2-BFF4-F0B6-5A76-74D6662E5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4BA48-64BB-FC5E-F31B-4911B7BBE7BE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16</a:t>
            </a:r>
          </a:p>
        </p:txBody>
      </p:sp>
    </p:spTree>
    <p:extLst>
      <p:ext uri="{BB962C8B-B14F-4D97-AF65-F5344CB8AC3E}">
        <p14:creationId xmlns:p14="http://schemas.microsoft.com/office/powerpoint/2010/main" val="85339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0150B-9E7A-A92F-2DD1-96F8B34C2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9FDD-5411-627F-0C81-AE9A5726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Compared to Q3 2024 grant support pending a decision for my organization is: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BDB78-F69F-47CF-C33A-25B3FB0D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DB86C-5792-94F9-E1D2-EB3380442E6C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16</a:t>
            </a:r>
          </a:p>
        </p:txBody>
      </p:sp>
    </p:spTree>
    <p:extLst>
      <p:ext uri="{BB962C8B-B14F-4D97-AF65-F5344CB8AC3E}">
        <p14:creationId xmlns:p14="http://schemas.microsoft.com/office/powerpoint/2010/main" val="33849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F5C5-708C-F59C-079F-FD5484C2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D54F-1EC8-84F6-5B66-E6205CA0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for my department has: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F9C0D-DAA9-3FEA-DB48-A48BB0311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1B39E-4D9F-ECCE-F275-1687DCFBFC96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409969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B6AD-51C4-DC2E-F2DE-F964941C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9E25-0FA3-609D-8DBF-61E71868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Approximately how many of your activities are multi-supported (two or more grantors)?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F089F-EA8C-6A48-E2DF-1F466BD7C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04" y="1600200"/>
            <a:ext cx="7308991" cy="413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79E5B-B6A3-D0CE-DE93-651F4159B3E4}"/>
              </a:ext>
            </a:extLst>
          </p:cNvPr>
          <p:cNvSpPr txBox="1"/>
          <p:nvPr/>
        </p:nvSpPr>
        <p:spPr>
          <a:xfrm>
            <a:off x="7534656" y="1810512"/>
            <a:ext cx="58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= 17</a:t>
            </a:r>
          </a:p>
        </p:txBody>
      </p:sp>
    </p:spTree>
    <p:extLst>
      <p:ext uri="{BB962C8B-B14F-4D97-AF65-F5344CB8AC3E}">
        <p14:creationId xmlns:p14="http://schemas.microsoft.com/office/powerpoint/2010/main" val="11798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E1E1E"/>
      </a:dk1>
      <a:lt1>
        <a:sysClr val="window" lastClr="FFFFFF"/>
      </a:lt1>
      <a:dk2>
        <a:srgbClr val="0C7CCA"/>
      </a:dk2>
      <a:lt2>
        <a:srgbClr val="B1B2B4"/>
      </a:lt2>
      <a:accent1>
        <a:srgbClr val="F4E349"/>
      </a:accent1>
      <a:accent2>
        <a:srgbClr val="95D5E4"/>
      </a:accent2>
      <a:accent3>
        <a:srgbClr val="BFE76F"/>
      </a:accent3>
      <a:accent4>
        <a:srgbClr val="A37FD0"/>
      </a:accent4>
      <a:accent5>
        <a:srgbClr val="52BEDE"/>
      </a:accent5>
      <a:accent6>
        <a:srgbClr val="F78A27"/>
      </a:accent6>
      <a:hlink>
        <a:srgbClr val="0879E3"/>
      </a:hlink>
      <a:folHlink>
        <a:srgbClr val="096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438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🌡️Temperature Check Part Deux🌡️</vt:lpstr>
      <vt:lpstr>I am a:</vt:lpstr>
      <vt:lpstr>Other:</vt:lpstr>
      <vt:lpstr>What time of the year do you see the majority of grant approvals?</vt:lpstr>
      <vt:lpstr>Compared to Q3 2024 grant support awarded for my organization is:</vt:lpstr>
      <vt:lpstr>Compared to Q3 2024 grant support declined for my organization is:</vt:lpstr>
      <vt:lpstr>Compared to Q3 2024 grant support pending a decision for my organization is:</vt:lpstr>
      <vt:lpstr>Staff for my department has:</vt:lpstr>
      <vt:lpstr>Approximately how many of your activities are multi-supported (two or more grantors)?</vt:lpstr>
      <vt:lpstr>Approximately how many of your activities end up as sole supported as a result of a COS (one grantor)?</vt:lpstr>
      <vt:lpstr>Approximately how many of your activities are planned as sole supported (one grantor)?</vt:lpstr>
      <vt:lpstr>What percentage of your programs have a variable start date?</vt:lpstr>
      <vt:lpstr>How do you communicate updates on multi-support or date variability? (Select all that apply)</vt:lpstr>
      <vt:lpstr>How do you ensure your activities are moving the education forward? (select all that apply)</vt:lpstr>
      <vt:lpstr>Other:</vt:lpstr>
      <vt:lpstr>The majority of grant support dollars awarded to my organization supports (select all that apply):</vt:lpstr>
      <vt:lpstr>Other:</vt:lpstr>
      <vt:lpstr>Supporter Questions</vt:lpstr>
      <vt:lpstr>Compared to 2024 the IME budget for my organization is:</vt:lpstr>
      <vt:lpstr>In the last 6 months, my IME budget has:</vt:lpstr>
      <vt:lpstr>Do you currently require a legal contract for all grants? (Select one)</vt:lpstr>
      <vt:lpstr>If Yes to the above question: For which types of grants do you typically require a contract?</vt:lpstr>
      <vt:lpstr>Other:</vt:lpstr>
      <vt:lpstr>2024  2025 Comparison</vt:lpstr>
      <vt:lpstr>What time of the year do you see the majority of grant approvals?</vt:lpstr>
      <vt:lpstr>How many of your activities are sole supported (one grantor)?</vt:lpstr>
      <vt:lpstr>How many of your activities are multi-supported (two or more grantors)?</vt:lpstr>
      <vt:lpstr>The majority of grant support awarded to my organization supports (select all that apply):</vt:lpstr>
      <vt:lpstr>Thank you! </vt:lpstr>
    </vt:vector>
  </TitlesOfParts>
  <Company>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Nelson</dc:creator>
  <cp:lastModifiedBy>Andrea Funk</cp:lastModifiedBy>
  <cp:revision>21</cp:revision>
  <dcterms:created xsi:type="dcterms:W3CDTF">2014-03-27T02:40:47Z</dcterms:created>
  <dcterms:modified xsi:type="dcterms:W3CDTF">2025-11-19T00:40:49Z</dcterms:modified>
</cp:coreProperties>
</file>